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4" r:id="rId3"/>
    <p:sldId id="289" r:id="rId4"/>
    <p:sldId id="290" r:id="rId5"/>
    <p:sldId id="261" r:id="rId6"/>
    <p:sldId id="286" r:id="rId7"/>
    <p:sldId id="287" r:id="rId8"/>
    <p:sldId id="288" r:id="rId9"/>
    <p:sldId id="285" r:id="rId10"/>
    <p:sldId id="277" r:id="rId11"/>
    <p:sldId id="278" r:id="rId12"/>
    <p:sldId id="279" r:id="rId13"/>
    <p:sldId id="262" r:id="rId14"/>
    <p:sldId id="280" r:id="rId15"/>
    <p:sldId id="291" r:id="rId16"/>
    <p:sldId id="259" r:id="rId17"/>
    <p:sldId id="257" r:id="rId18"/>
    <p:sldId id="270" r:id="rId19"/>
    <p:sldId id="266" r:id="rId20"/>
    <p:sldId id="281" r:id="rId21"/>
    <p:sldId id="275" r:id="rId22"/>
    <p:sldId id="263" r:id="rId23"/>
    <p:sldId id="269" r:id="rId24"/>
    <p:sldId id="276" r:id="rId25"/>
    <p:sldId id="271" r:id="rId26"/>
    <p:sldId id="264" r:id="rId27"/>
    <p:sldId id="265" r:id="rId28"/>
    <p:sldId id="268" r:id="rId29"/>
    <p:sldId id="267" r:id="rId30"/>
    <p:sldId id="272" r:id="rId31"/>
    <p:sldId id="273" r:id="rId32"/>
    <p:sldId id="274" r:id="rId33"/>
    <p:sldId id="283" r:id="rId34"/>
    <p:sldId id="28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9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71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6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cdrv.csss-iugs.ca/" TargetMode="External"/><Relationship Id="rId4" Type="http://schemas.openxmlformats.org/officeDocument/2006/relationships/hyperlink" Target="http://scil.dinf.usherbrooke.ca/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"/><Relationship Id="rId4" Type="http://schemas.openxmlformats.org/officeDocument/2006/relationships/image" Target="../media/image20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ipy.org/nibabel/coordinate_systems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ipy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3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519085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534" y="2722412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scil.dinf.usherbrooke.ca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Research Centre on 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http://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cdrv.csss-iugs.ca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5" y="6035040"/>
            <a:ext cx="3977539" cy="64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490" y="2811268"/>
            <a:ext cx="2431530" cy="67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69" y="3455824"/>
            <a:ext cx="2278451" cy="227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32" y="5691339"/>
            <a:ext cx="3374434" cy="103712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293326" y="3222171"/>
            <a:ext cx="1388506" cy="11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1"/>
          </p:cNvCxnSpPr>
          <p:nvPr/>
        </p:nvCxnSpPr>
        <p:spPr>
          <a:xfrm>
            <a:off x="4612603" y="4328527"/>
            <a:ext cx="1597966" cy="26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58194" y="4970237"/>
            <a:ext cx="1436915" cy="72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age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age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age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610690" cy="890589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 learned from </a:t>
            </a:r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ISMRM 2015 </a:t>
            </a:r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tractography challenge: Use the streamlines!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6978" y="1341898"/>
            <a:ext cx="46822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Voxel perfect alignment with the </a:t>
            </a:r>
            <a:endParaRPr lang="en-US" sz="2000" dirty="0" smtClean="0"/>
          </a:p>
          <a:p>
            <a:r>
              <a:rPr lang="en-US" sz="2000" dirty="0" smtClean="0"/>
              <a:t>T1 </a:t>
            </a:r>
            <a:r>
              <a:rPr lang="en-US" sz="2000" dirty="0" smtClean="0"/>
              <a:t>is </a:t>
            </a:r>
            <a:r>
              <a:rPr lang="en-US" sz="2000" dirty="0" smtClean="0"/>
              <a:t>absolutely necessary.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Motion can push your connectivity </a:t>
            </a:r>
            <a:endParaRPr lang="en-US" sz="2000" dirty="0" smtClean="0"/>
          </a:p>
          <a:p>
            <a:r>
              <a:rPr lang="en-US" sz="2000" dirty="0" smtClean="0"/>
              <a:t>results massively.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Counting streamlines going through </a:t>
            </a:r>
          </a:p>
          <a:p>
            <a:r>
              <a:rPr lang="en-US" sz="2000" dirty="0" smtClean="0"/>
              <a:t>ROIs is </a:t>
            </a:r>
            <a:r>
              <a:rPr lang="en-US" sz="2000" dirty="0" smtClean="0"/>
              <a:t>very sensitive even with a phantom.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992710" y="3570914"/>
            <a:ext cx="51907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</a:t>
            </a:r>
            <a:r>
              <a:rPr lang="en-US" dirty="0" smtClean="0"/>
              <a:t>! Use  model bundles to measure your 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onnectivity and validate the participants.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 smtClean="0"/>
              <a:t>valid connections are the bundles which are </a:t>
            </a:r>
            <a:endParaRPr lang="en-US" dirty="0" smtClean="0"/>
          </a:p>
          <a:p>
            <a:r>
              <a:rPr lang="en-US" dirty="0" smtClean="0"/>
              <a:t>close </a:t>
            </a:r>
            <a:r>
              <a:rPr lang="en-US" dirty="0" smtClean="0"/>
              <a:t>to the </a:t>
            </a:r>
            <a:r>
              <a:rPr lang="en-US" dirty="0" smtClean="0"/>
              <a:t>model bundle </a:t>
            </a:r>
            <a:r>
              <a:rPr lang="en-US" dirty="0" smtClean="0"/>
              <a:t>up to a distance threshold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This technique does not require voxel perfect </a:t>
            </a:r>
            <a:endParaRPr lang="en-US" dirty="0" smtClean="0"/>
          </a:p>
          <a:p>
            <a:r>
              <a:rPr lang="en-US" dirty="0" smtClean="0"/>
              <a:t>alignment </a:t>
            </a:r>
            <a:r>
              <a:rPr lang="en-US" dirty="0" smtClean="0"/>
              <a:t>and </a:t>
            </a:r>
            <a:r>
              <a:rPr lang="en-US" dirty="0" smtClean="0"/>
              <a:t>can deal </a:t>
            </a:r>
            <a:r>
              <a:rPr lang="en-US" dirty="0" smtClean="0"/>
              <a:t>with small warps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But let’s be clear…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323410"/>
            <a:ext cx="3732460" cy="4175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520" y="5825867"/>
            <a:ext cx="258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at tractometer.org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155836" y="2899955"/>
            <a:ext cx="7683366" cy="22002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</a:t>
            </a:r>
            <a:endParaRPr lang="en-US" sz="9600" dirty="0" smtClean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9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82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tract-analysis?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113" y="4455151"/>
            <a:ext cx="8108950" cy="2047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By interpolating the metric values on the points of the streamlines we can start talking about bundle integrity and looking into pathology.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However, the shape of the bundle itself gives also information about the underlying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pathology. An example is with the language pathways in autistic populations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.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[1] Lewis et al., Cerebral Cortex, 2013.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6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tract</a:t>
            </a:r>
            <a:r>
              <a:rPr lang="en-US" dirty="0" smtClean="0"/>
              <a:t>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bundle</a:t>
            </a:r>
            <a:r>
              <a:rPr lang="en-US" dirty="0"/>
              <a:t>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</a:t>
            </a:r>
            <a:r>
              <a:rPr lang="en-US" b="1" dirty="0" smtClean="0"/>
              <a:t>streamlines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</a:p>
          <a:p>
            <a:r>
              <a:rPr lang="en-US" dirty="0" smtClean="0"/>
              <a:t>Scalar or Vector.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95292" y="3702858"/>
            <a:ext cx="688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Tract-analysis is all about bundle-maps.</a:t>
            </a:r>
          </a:p>
          <a:p>
            <a:r>
              <a:rPr lang="en-US" dirty="0" smtClean="0"/>
              <a:t>In this talk I will focus more on the streamlines rather than on the maps.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 and images</a:t>
            </a:r>
            <a:b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technical note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0748"/>
            <a:ext cx="8108950" cy="3217398"/>
          </a:xfrm>
        </p:spPr>
        <p:txBody>
          <a:bodyPr>
            <a:noAutofit/>
          </a:bodyPr>
          <a:lstStyle/>
          <a:p>
            <a:r>
              <a:rPr lang="en-US" sz="2100" dirty="0" smtClean="0"/>
              <a:t>Streamlines are 3D curves (a series of line segments) where their points are in floating point coordinates (x=10.3, y=10.5, z=1.8). </a:t>
            </a:r>
            <a:endParaRPr lang="en-US" sz="2100" dirty="0"/>
          </a:p>
          <a:p>
            <a:r>
              <a:rPr lang="en-US" sz="2100" dirty="0" smtClean="0"/>
              <a:t>This is in contrast to the image coordinates which are integer coordinates (</a:t>
            </a:r>
            <a:r>
              <a:rPr lang="en-US" sz="2100" dirty="0" err="1" smtClean="0"/>
              <a:t>i</a:t>
            </a:r>
            <a:r>
              <a:rPr lang="en-US" sz="2100" dirty="0" smtClean="0"/>
              <a:t>=10, j=11, k=2). </a:t>
            </a:r>
            <a:endParaRPr lang="en-US" sz="2100" dirty="0"/>
          </a:p>
          <a:p>
            <a:r>
              <a:rPr lang="en-US" sz="2100" dirty="0" smtClean="0"/>
              <a:t>Common file formats for streamlines are </a:t>
            </a:r>
            <a:r>
              <a:rPr lang="en-US" sz="2100" dirty="0" err="1" smtClean="0"/>
              <a:t>Trackvis</a:t>
            </a:r>
            <a:r>
              <a:rPr lang="en-US" sz="2100" dirty="0" smtClean="0"/>
              <a:t> (*.</a:t>
            </a:r>
            <a:r>
              <a:rPr lang="en-US" sz="2100" dirty="0" err="1" smtClean="0"/>
              <a:t>trk</a:t>
            </a:r>
            <a:r>
              <a:rPr lang="en-US" sz="2100" dirty="0" smtClean="0"/>
              <a:t>), VTK,  *.</a:t>
            </a:r>
            <a:r>
              <a:rPr lang="en-US" sz="2100" dirty="0" err="1" smtClean="0"/>
              <a:t>tck</a:t>
            </a:r>
            <a:r>
              <a:rPr lang="en-US" sz="2100" dirty="0"/>
              <a:t>.</a:t>
            </a:r>
            <a:endParaRPr lang="en-US" sz="2100" dirty="0" smtClean="0"/>
          </a:p>
          <a:p>
            <a:r>
              <a:rPr lang="en-US" sz="2100" dirty="0" smtClean="0"/>
              <a:t>Common file format for metrics is </a:t>
            </a:r>
            <a:r>
              <a:rPr lang="en-US" sz="2100" dirty="0" err="1" smtClean="0"/>
              <a:t>NIfTI</a:t>
            </a:r>
            <a:r>
              <a:rPr lang="en-US" sz="2100" dirty="0" smtClean="0"/>
              <a:t> (*.nii.gz, *.</a:t>
            </a:r>
            <a:r>
              <a:rPr lang="en-US" sz="2100" dirty="0" err="1" smtClean="0"/>
              <a:t>nii</a:t>
            </a:r>
            <a:r>
              <a:rPr lang="en-US" sz="2100" dirty="0" smtClean="0"/>
              <a:t>)</a:t>
            </a:r>
          </a:p>
          <a:p>
            <a:r>
              <a:rPr lang="en-US" sz="2100" dirty="0" smtClean="0"/>
              <a:t>More than often a bottleneck in tract-analysis  is dealing with the file formats. </a:t>
            </a:r>
            <a:r>
              <a:rPr lang="en-US" sz="2100" dirty="0"/>
              <a:t/>
            </a:r>
            <a:br>
              <a:rPr lang="en-US" sz="2100" dirty="0"/>
            </a:br>
            <a:endParaRPr lang="en-US" sz="21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39777" y="4700371"/>
            <a:ext cx="84509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Familiarize </a:t>
            </a:r>
            <a:r>
              <a:rPr lang="en-US" sz="2000" dirty="0"/>
              <a:t>yourself </a:t>
            </a:r>
            <a:r>
              <a:rPr lang="en-US" sz="2000" dirty="0" smtClean="0"/>
              <a:t>with the different coordinate systems. See Matthew Brett’s </a:t>
            </a:r>
          </a:p>
          <a:p>
            <a:r>
              <a:rPr lang="en-US" sz="2000" dirty="0" smtClean="0"/>
              <a:t>tutorial on the topic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nipy.org/nibabel/coordinate_systems.html</a:t>
            </a:r>
            <a:r>
              <a:rPr lang="en-US" sz="2000" dirty="0" smtClean="0"/>
              <a:t>. </a:t>
            </a:r>
          </a:p>
          <a:p>
            <a:endParaRPr lang="en-US" sz="2000" dirty="0"/>
          </a:p>
          <a:p>
            <a:r>
              <a:rPr lang="en-US" sz="2000" dirty="0" smtClean="0"/>
              <a:t>I recommend </a:t>
            </a:r>
            <a:r>
              <a:rPr lang="en-US" sz="2000" dirty="0" err="1" smtClean="0"/>
              <a:t>Nibabel</a:t>
            </a:r>
            <a:r>
              <a:rPr lang="en-US" sz="2000" dirty="0" smtClean="0"/>
              <a:t> for reading both </a:t>
            </a:r>
            <a:r>
              <a:rPr lang="en-US" sz="2000" dirty="0" err="1" smtClean="0"/>
              <a:t>NIfTI</a:t>
            </a:r>
            <a:r>
              <a:rPr lang="en-US" sz="2000" dirty="0" smtClean="0"/>
              <a:t> and </a:t>
            </a:r>
            <a:r>
              <a:rPr lang="en-US" sz="2000" dirty="0" err="1" smtClean="0"/>
              <a:t>Trackvis</a:t>
            </a:r>
            <a:r>
              <a:rPr lang="en-US" sz="2000" dirty="0" smtClean="0"/>
              <a:t> files. </a:t>
            </a:r>
          </a:p>
          <a:p>
            <a:r>
              <a:rPr lang="en-US" sz="2000" dirty="0" smtClean="0"/>
              <a:t>Soon with conversion/correction capabilities for streamline formats. </a:t>
            </a:r>
          </a:p>
          <a:p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97256" y="6108696"/>
            <a:ext cx="836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 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447885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They contain connectivity information (sequential)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They can tell us about shape and orientation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 smtClean="0"/>
              <a:t>Together with other streamlines make “good” models of bundles. Better than using surfaces or just points.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09202" y="3904248"/>
            <a:ext cx="4558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order of the points between two </a:t>
            </a:r>
          </a:p>
          <a:p>
            <a:r>
              <a:rPr lang="en-US" sz="2000" dirty="0" smtClean="0"/>
              <a:t>streamlines can be the reverse even in the </a:t>
            </a:r>
          </a:p>
          <a:p>
            <a:r>
              <a:rPr lang="en-US" sz="2000" dirty="0" smtClean="0"/>
              <a:t>same bundle.</a:t>
            </a:r>
            <a:endParaRPr lang="en-US" sz="2000" dirty="0"/>
          </a:p>
          <a:p>
            <a:endParaRPr lang="en-US" sz="2000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330729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416075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893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7195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404315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89660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6296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44554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06826" y="5876269"/>
            <a:ext cx="8104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compare streamlines you need to define a distance between streamlines.</a:t>
            </a:r>
            <a:endParaRPr lang="en-US" sz="2000" dirty="0"/>
          </a:p>
        </p:txBody>
      </p:sp>
      <p:sp>
        <p:nvSpPr>
          <p:cNvPr id="86" name="TextBox 85"/>
          <p:cNvSpPr txBox="1"/>
          <p:nvPr/>
        </p:nvSpPr>
        <p:spPr>
          <a:xfrm>
            <a:off x="393761" y="5347173"/>
            <a:ext cx="675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Many points… computational expensive and heavy on memory.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5" grpId="0"/>
      <p:bldP spid="8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538926" y="1028708"/>
            <a:ext cx="3201520" cy="2455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65" y="1026585"/>
            <a:ext cx="3369940" cy="240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900" y="3864441"/>
            <a:ext cx="50868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Haussdorff</a:t>
            </a:r>
            <a:r>
              <a:rPr lang="en-US" dirty="0" smtClean="0"/>
              <a:t> distances</a:t>
            </a:r>
            <a:r>
              <a:rPr lang="en-US" baseline="30000" dirty="0" smtClean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put together streamlines of different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Streamlines can have different numbers of points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[1] </a:t>
            </a:r>
            <a:r>
              <a:rPr lang="en-US" dirty="0" err="1" smtClean="0"/>
              <a:t>Corouge</a:t>
            </a:r>
            <a:r>
              <a:rPr lang="en-US" dirty="0" smtClean="0"/>
              <a:t> et al. ISMRM 2004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859742" y="3817791"/>
            <a:ext cx="30971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Vector-like distances</a:t>
            </a:r>
            <a:r>
              <a:rPr lang="en-US" baseline="30000" dirty="0" smtClean="0"/>
              <a:t>2,3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Points are now arrays of </a:t>
            </a:r>
          </a:p>
          <a:p>
            <a:r>
              <a:rPr lang="en-US" dirty="0"/>
              <a:t>f</a:t>
            </a:r>
            <a:r>
              <a:rPr lang="en-US" dirty="0" smtClean="0"/>
              <a:t>ixed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Separate streamlines of </a:t>
            </a:r>
          </a:p>
          <a:p>
            <a:r>
              <a:rPr lang="en-US" dirty="0"/>
              <a:t>d</a:t>
            </a:r>
            <a:r>
              <a:rPr lang="en-US" dirty="0" smtClean="0"/>
              <a:t>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Very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[2] </a:t>
            </a:r>
            <a:r>
              <a:rPr lang="en-US" dirty="0" err="1" smtClean="0"/>
              <a:t>Garyfallidis</a:t>
            </a:r>
            <a:r>
              <a:rPr lang="en-US" dirty="0"/>
              <a:t> </a:t>
            </a:r>
            <a:r>
              <a:rPr lang="en-US" dirty="0" smtClean="0"/>
              <a:t>et al. HBM 2010</a:t>
            </a:r>
          </a:p>
          <a:p>
            <a:r>
              <a:rPr lang="en-US" dirty="0" smtClean="0"/>
              <a:t>[3] Guevara et al. HBM 2010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791" y="2343035"/>
            <a:ext cx="8101379" cy="1655762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Speaker name: Eleftherios </a:t>
            </a:r>
            <a:r>
              <a:rPr lang="en-US" sz="2800" dirty="0" err="1" smtClean="0"/>
              <a:t>Garyfallidis</a:t>
            </a:r>
            <a:endParaRPr lang="en-US" sz="2800" dirty="0" smtClean="0"/>
          </a:p>
          <a:p>
            <a:pPr algn="l"/>
            <a:endParaRPr lang="en-US" sz="2800" dirty="0"/>
          </a:p>
          <a:p>
            <a:pPr algn="l"/>
            <a:r>
              <a:rPr lang="en-US" sz="2800" dirty="0" smtClean="0"/>
              <a:t>I </a:t>
            </a:r>
            <a:r>
              <a:rPr lang="en-US" sz="2800" dirty="0"/>
              <a:t>have no financial interests or relationships to disclose with regard to </a:t>
            </a:r>
            <a:r>
              <a:rPr lang="en-US" sz="2800" dirty="0" smtClean="0"/>
              <a:t>the subject </a:t>
            </a:r>
            <a:r>
              <a:rPr lang="en-US" sz="2800" dirty="0"/>
              <a:t>matter of this presentation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482" y="353427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 of financial interests or relationships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4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  <a:p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991472" y="3725600"/>
            <a:ext cx="3796761" cy="2148595"/>
            <a:chOff x="4591904" y="3671560"/>
            <a:chExt cx="4630196" cy="2620236"/>
          </a:xfrm>
        </p:grpSpPr>
        <p:grpSp>
          <p:nvGrpSpPr>
            <p:cNvPr id="54" name="Group 2"/>
            <p:cNvGrpSpPr>
              <a:grpSpLocks/>
            </p:cNvGrpSpPr>
            <p:nvPr/>
          </p:nvGrpSpPr>
          <p:grpSpPr bwMode="auto">
            <a:xfrm>
              <a:off x="4711556" y="3671560"/>
              <a:ext cx="3186272" cy="877784"/>
              <a:chOff x="3766" y="1024"/>
              <a:chExt cx="1952" cy="519"/>
            </a:xfrm>
          </p:grpSpPr>
          <p:sp>
            <p:nvSpPr>
              <p:cNvPr id="55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6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7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8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9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0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1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2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3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5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6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7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8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9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0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1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2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3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4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5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88" name="Group 2"/>
            <p:cNvGrpSpPr>
              <a:grpSpLocks/>
            </p:cNvGrpSpPr>
            <p:nvPr/>
          </p:nvGrpSpPr>
          <p:grpSpPr bwMode="auto">
            <a:xfrm>
              <a:off x="4755889" y="4012607"/>
              <a:ext cx="3006458" cy="805513"/>
              <a:chOff x="3766" y="1024"/>
              <a:chExt cx="1952" cy="519"/>
            </a:xfrm>
          </p:grpSpPr>
          <p:sp>
            <p:nvSpPr>
              <p:cNvPr id="89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0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1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2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3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4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5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6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7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8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0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1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2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3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4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5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6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7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8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9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154" name="Group 2"/>
            <p:cNvGrpSpPr>
              <a:grpSpLocks/>
            </p:cNvGrpSpPr>
            <p:nvPr/>
          </p:nvGrpSpPr>
          <p:grpSpPr bwMode="auto">
            <a:xfrm>
              <a:off x="4756953" y="4830579"/>
              <a:ext cx="3186272" cy="877784"/>
              <a:chOff x="3766" y="1024"/>
              <a:chExt cx="1952" cy="519"/>
            </a:xfrm>
          </p:grpSpPr>
          <p:sp>
            <p:nvSpPr>
              <p:cNvPr id="155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6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7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8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9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0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1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2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3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4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5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6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7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8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9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0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1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2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3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4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5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591904" y="5486283"/>
              <a:ext cx="4411282" cy="805513"/>
              <a:chOff x="3766" y="1024"/>
              <a:chExt cx="1952" cy="519"/>
            </a:xfrm>
          </p:grpSpPr>
          <p:sp>
            <p:nvSpPr>
              <p:cNvPr id="177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8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9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0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1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2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3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4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5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6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7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8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9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0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1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2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3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4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5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6" name="Oval 22"/>
              <p:cNvSpPr>
                <a:spLocks noChangeArrowheads="1"/>
              </p:cNvSpPr>
              <p:nvPr/>
            </p:nvSpPr>
            <p:spPr bwMode="auto">
              <a:xfrm>
                <a:off x="5579" y="1300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7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205" name="TextBox 204"/>
            <p:cNvSpPr txBox="1"/>
            <p:nvPr/>
          </p:nvSpPr>
          <p:spPr>
            <a:xfrm>
              <a:off x="7905682" y="4158555"/>
              <a:ext cx="1260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Lower MDF</a:t>
              </a:r>
              <a:endParaRPr lang="en-US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7915332" y="5377317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Higher MDF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29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QuickBundles</a:t>
            </a:r>
            <a:r>
              <a:rPr lang="en-US" baseline="30000" dirty="0" smtClean="0"/>
              <a:t>1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40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1689" y="3895238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is unsupervised learning. Do not expect to get anatomically relevant clusters as a neuroanatomist would define them. Especially in the case of a whole brain tractography.</a:t>
            </a:r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181688" y="5003081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anatomically relevant bundles you need to use supervised learning i.e. have a model of a bundle.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19805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27362" y="5591779"/>
            <a:ext cx="76196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[1] </a:t>
            </a:r>
            <a:r>
              <a:rPr lang="en-US" sz="1600" dirty="0" err="1" smtClean="0"/>
              <a:t>Garyfallidis</a:t>
            </a:r>
            <a:r>
              <a:rPr lang="en-US" sz="1600" dirty="0" smtClean="0"/>
              <a:t> </a:t>
            </a:r>
            <a:r>
              <a:rPr lang="en-US" sz="1600" dirty="0"/>
              <a:t>et al., Frontiers </a:t>
            </a:r>
            <a:r>
              <a:rPr lang="en-US" sz="1600" dirty="0" smtClean="0"/>
              <a:t>2012</a:t>
            </a:r>
          </a:p>
          <a:p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[2] Guevara et al., </a:t>
            </a:r>
            <a:r>
              <a:rPr lang="en-US" sz="1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2010</a:t>
            </a:r>
          </a:p>
          <a:p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[3] O’Donnell et al., IEEE TMI 2008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282" y="21178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Very fast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</a:t>
            </a:r>
            <a:r>
              <a:rPr lang="en-US" dirty="0"/>
              <a:t>distance threshold (mm)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Works with millions of streamlines.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96476" y="5706657"/>
            <a:ext cx="8287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Earlier work on clustering of streamlines</a:t>
            </a:r>
            <a:r>
              <a:rPr lang="en-US" baseline="30000" dirty="0" smtClean="0"/>
              <a:t>2,3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84932" y="5720555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visualization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4932" y="5400181"/>
            <a:ext cx="296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Flavio Dell’ </a:t>
            </a:r>
            <a:r>
              <a:rPr lang="en-US" dirty="0" err="1" smtClean="0"/>
              <a:t>Acqua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154112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brains with large tumors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Model-based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89591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402287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8990" y="5970644"/>
            <a:ext cx="53849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previous supervised ideas see Mayer et al., IEEE TMI 2011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5846257" y="5915377"/>
            <a:ext cx="296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Flavio Dell’ </a:t>
            </a:r>
            <a:r>
              <a:rPr lang="en-US" dirty="0" err="1" smtClean="0"/>
              <a:t>Acqua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21" y="18102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3" y="904126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3398" y="931386"/>
            <a:ext cx="36466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nonlinear </a:t>
            </a:r>
          </a:p>
          <a:p>
            <a:r>
              <a:rPr lang="en-US" dirty="0" smtClean="0"/>
              <a:t>registration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the planes back in </a:t>
            </a:r>
          </a:p>
          <a:p>
            <a:r>
              <a:rPr lang="en-US" dirty="0" smtClean="0"/>
              <a:t>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38" y="3567111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52980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7856" y="628489"/>
            <a:ext cx="4576261" cy="58693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-123174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data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0763" y="121706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22" y="1951889"/>
            <a:ext cx="4176817" cy="45480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2888" y="2047688"/>
            <a:ext cx="41138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is difficult to compare directly </a:t>
            </a:r>
          </a:p>
          <a:p>
            <a:r>
              <a:rPr lang="en-US" dirty="0" smtClean="0"/>
              <a:t>the arc length </a:t>
            </a:r>
            <a:r>
              <a:rPr lang="en-US" dirty="0" smtClean="0"/>
              <a:t>functions: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authors used functional data analysis </a:t>
            </a:r>
          </a:p>
          <a:p>
            <a:r>
              <a:rPr lang="en-US" dirty="0" smtClean="0"/>
              <a:t>to fit the profiles as coefficients of </a:t>
            </a:r>
          </a:p>
          <a:p>
            <a:r>
              <a:rPr lang="en-US" dirty="0" smtClean="0"/>
              <a:t>B-splines.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 smtClean="0"/>
              <a:t>then </a:t>
            </a:r>
            <a:r>
              <a:rPr lang="en-US" dirty="0" smtClean="0"/>
              <a:t>used </a:t>
            </a:r>
            <a:r>
              <a:rPr lang="en-US" dirty="0" smtClean="0"/>
              <a:t>discriminant analysis</a:t>
            </a:r>
          </a:p>
          <a:p>
            <a:r>
              <a:rPr lang="en-US" dirty="0" smtClean="0"/>
              <a:t>with the principal components of </a:t>
            </a:r>
          </a:p>
          <a:p>
            <a:r>
              <a:rPr lang="en-US" dirty="0" smtClean="0"/>
              <a:t>the coefficients of these B-splines.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21" y="637198"/>
            <a:ext cx="4176817" cy="132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22" y="4312613"/>
            <a:ext cx="4498649" cy="21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7823" y="2377868"/>
            <a:ext cx="7900816" cy="1655762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US" sz="3200" dirty="0" err="1" smtClean="0"/>
              <a:t>Connectomics</a:t>
            </a:r>
            <a:r>
              <a:rPr lang="en-US" sz="3200" dirty="0" smtClean="0"/>
              <a:t> and known issues </a:t>
            </a:r>
            <a:endParaRPr lang="en-US" sz="2800" dirty="0" smtClean="0"/>
          </a:p>
          <a:p>
            <a:pPr lvl="1" algn="l"/>
            <a:endParaRPr lang="en-US" sz="3200" dirty="0"/>
          </a:p>
          <a:p>
            <a:pPr algn="l"/>
            <a:r>
              <a:rPr lang="en-US" sz="3200" dirty="0" smtClean="0"/>
              <a:t>2. </a:t>
            </a:r>
            <a:r>
              <a:rPr lang="en-US" sz="3200" dirty="0" smtClean="0"/>
              <a:t>Tract-analysis and it’s potential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6151" y="623393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</a:t>
            </a:r>
            <a:endParaRPr lang="en-US" sz="6500" dirty="0" smtClean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3640818" y="1372964"/>
            <a:ext cx="2759982" cy="93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61760" y="1113539"/>
            <a:ext cx="112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396343" y="4033631"/>
            <a:ext cx="3300548" cy="67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2206" y="4484481"/>
            <a:ext cx="120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0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Measures along/from a centroid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7624"/>
            <a:ext cx="3132501" cy="4084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8625" y="115094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Cross-sections along a centroid</a:t>
            </a:r>
          </a:p>
          <a:p>
            <a:r>
              <a:rPr lang="en-US" dirty="0" err="1" smtClean="0"/>
              <a:t>Renauld</a:t>
            </a:r>
            <a:r>
              <a:rPr lang="en-US" dirty="0" smtClean="0"/>
              <a:t> et al., “Morphology </a:t>
            </a:r>
            <a:r>
              <a:rPr lang="en-US" dirty="0"/>
              <a:t>of thalamus, LGN and optic radiation do not influence EEG alpha waves”, Brain function and structure (submitted), 2015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563801" y="2753207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 flipV="1">
            <a:off x="5329646" y="3367149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455919" y="3197330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582192" y="3027511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7146" y="2819168"/>
            <a:ext cx="420023" cy="49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680404" y="2459032"/>
            <a:ext cx="10913" cy="76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44" y="4194663"/>
            <a:ext cx="2296226" cy="226800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386214" y="3854087"/>
            <a:ext cx="302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Distance maps from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214895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sets of streamlines for group comparisons (advanced)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3" y="1570288"/>
            <a:ext cx="4964576" cy="2068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8617" y="1958080"/>
            <a:ext cx="32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Garyfallidis</a:t>
            </a:r>
            <a:r>
              <a:rPr lang="en-US" dirty="0" smtClean="0"/>
              <a:t> et al. </a:t>
            </a:r>
            <a:r>
              <a:rPr lang="en-US" dirty="0" smtClean="0"/>
              <a:t>Frontiers, 2012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9" y="3934939"/>
            <a:ext cx="4567428" cy="1226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38" y="5237557"/>
            <a:ext cx="4219385" cy="900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4401" y="2930453"/>
            <a:ext cx="35341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adjacency (BA) is a metric</a:t>
            </a:r>
          </a:p>
          <a:p>
            <a:r>
              <a:rPr lang="en-US" dirty="0" smtClean="0"/>
              <a:t>for comparing how similar are </a:t>
            </a:r>
          </a:p>
          <a:p>
            <a:r>
              <a:rPr lang="en-US" dirty="0"/>
              <a:t>c</a:t>
            </a:r>
            <a:r>
              <a:rPr lang="en-US" dirty="0" smtClean="0"/>
              <a:t>lusters between different subjects.</a:t>
            </a:r>
          </a:p>
          <a:p>
            <a:endParaRPr lang="en-US" dirty="0"/>
          </a:p>
          <a:p>
            <a:r>
              <a:rPr lang="en-US" dirty="0" smtClean="0"/>
              <a:t>The streamlines of all subjects need</a:t>
            </a:r>
          </a:p>
          <a:p>
            <a:r>
              <a:rPr lang="en-US" dirty="0"/>
              <a:t>t</a:t>
            </a:r>
            <a:r>
              <a:rPr lang="en-US" dirty="0" smtClean="0"/>
              <a:t>o be in the same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Make the mental leap from images to streamlines. The grid is not everything!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world of streamlines is a world of opportunity.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 segmentation of streamlines is reducing manual segmentation.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Registration of bundles is robust to incomplete 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Clustering/simplification can show you hidden structures and reduce computational complexity.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Study the bundles using centroids, distances, clusters, cross-sections.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not stick only to Tensor metrics move to AFD, QA and other newer metrics.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Be critical about how you measure connectivity.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Make sure you do your pre-processing right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Think of more robust ways to measure connectivity and </a:t>
            </a:r>
          </a:p>
          <a:p>
            <a:pPr marL="457200" lvl="1" indent="0">
              <a:buNone/>
            </a:pPr>
            <a:r>
              <a:rPr lang="en-US" dirty="0" smtClean="0"/>
              <a:t>use graph theory.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Combine </a:t>
            </a:r>
            <a:r>
              <a:rPr lang="en-US" dirty="0" err="1" smtClean="0"/>
              <a:t>connectomics</a:t>
            </a:r>
            <a:r>
              <a:rPr lang="en-US" dirty="0" smtClean="0"/>
              <a:t> with tract-analysis.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Nearly all the methods shown in this course are available in </a:t>
            </a:r>
            <a:r>
              <a:rPr lang="en-US" dirty="0" smtClean="0"/>
              <a:t>DIPY (</a:t>
            </a:r>
            <a:r>
              <a:rPr lang="en-US" dirty="0" smtClean="0">
                <a:hlinkClick r:id="rId2"/>
              </a:rPr>
              <a:t>http://dipy.org</a:t>
            </a:r>
            <a:r>
              <a:rPr lang="en-US" dirty="0" smtClean="0"/>
              <a:t>).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Find me in the DIPY </a:t>
            </a:r>
            <a:r>
              <a:rPr lang="en-US" dirty="0" smtClean="0"/>
              <a:t>exhibition booth </a:t>
            </a:r>
            <a:r>
              <a:rPr lang="en-US" dirty="0" smtClean="0"/>
              <a:t>for more information.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31816" y="4841966"/>
            <a:ext cx="7454537" cy="1702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36" y="16558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2500" y="6544849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0" y="3645359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63" y="1659237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96" y="591479"/>
            <a:ext cx="3036142" cy="30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ractome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3429" y="3252885"/>
            <a:ext cx="2866809" cy="1475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96"/>
          <p:cNvPicPr/>
          <p:nvPr/>
        </p:nvPicPr>
        <p:blipFill>
          <a:blip r:embed="rId6"/>
          <a:srcRect t="13732" b="13732"/>
          <a:stretch>
            <a:fillRect/>
          </a:stretch>
        </p:blipFill>
        <p:spPr>
          <a:xfrm>
            <a:off x="6225170" y="5816593"/>
            <a:ext cx="1943329" cy="614085"/>
          </a:xfrm>
          <a:prstGeom prst="rect">
            <a:avLst/>
          </a:prstGeom>
          <a:ln>
            <a:noFill/>
          </a:ln>
        </p:spPr>
      </p:pic>
      <p:pic>
        <p:nvPicPr>
          <p:cNvPr id="16" name="Picture 190"/>
          <p:cNvPicPr/>
          <p:nvPr/>
        </p:nvPicPr>
        <p:blipFill>
          <a:blip r:embed="rId7"/>
          <a:stretch>
            <a:fillRect/>
          </a:stretch>
        </p:blipFill>
        <p:spPr>
          <a:xfrm>
            <a:off x="1380007" y="5009526"/>
            <a:ext cx="1347620" cy="552142"/>
          </a:xfrm>
          <a:prstGeom prst="rect">
            <a:avLst/>
          </a:prstGeom>
          <a:ln>
            <a:noFill/>
          </a:ln>
        </p:spPr>
      </p:pic>
      <p:pic>
        <p:nvPicPr>
          <p:cNvPr id="17" name="Picture 199"/>
          <p:cNvPicPr/>
          <p:nvPr/>
        </p:nvPicPr>
        <p:blipFill>
          <a:blip r:embed="rId8"/>
          <a:stretch>
            <a:fillRect/>
          </a:stretch>
        </p:blipFill>
        <p:spPr>
          <a:xfrm>
            <a:off x="1212877" y="5729228"/>
            <a:ext cx="1681881" cy="526044"/>
          </a:xfrm>
          <a:prstGeom prst="rect">
            <a:avLst/>
          </a:prstGeom>
          <a:ln>
            <a:noFill/>
          </a:ln>
        </p:spPr>
      </p:pic>
      <p:pic>
        <p:nvPicPr>
          <p:cNvPr id="18" name="Picture 63" descr="SdC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4758" y="5045364"/>
            <a:ext cx="2845225" cy="12961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96" y="4938013"/>
            <a:ext cx="2858573" cy="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25503" y="3340467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Structural </a:t>
            </a:r>
            <a:r>
              <a:rPr lang="en-US" sz="6500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Connectomics</a:t>
            </a:r>
            <a:endParaRPr lang="en-US" sz="6500" dirty="0" smtClean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72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Connectomics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 l="2196" t="8236" r="1354" b="1579"/>
          <a:stretch>
            <a:fillRect/>
          </a:stretch>
        </p:blipFill>
        <p:spPr bwMode="auto">
          <a:xfrm>
            <a:off x="1350790" y="925795"/>
            <a:ext cx="6137211" cy="491883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929052" y="5875479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Hagmann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Biology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246" y="651356"/>
            <a:ext cx="8518914" cy="54204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-84665"/>
            <a:ext cx="8204065" cy="8054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matrices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9052" y="5501011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Hagmann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Biology 2008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 r="56737" b="39633"/>
          <a:stretch>
            <a:fillRect/>
          </a:stretch>
        </p:blipFill>
        <p:spPr bwMode="auto">
          <a:xfrm>
            <a:off x="414501" y="668775"/>
            <a:ext cx="3501207" cy="326556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9" name="Group 12"/>
          <p:cNvGrpSpPr/>
          <p:nvPr/>
        </p:nvGrpSpPr>
        <p:grpSpPr>
          <a:xfrm>
            <a:off x="586958" y="977614"/>
            <a:ext cx="8313202" cy="5061923"/>
            <a:chOff x="689459" y="1031958"/>
            <a:chExt cx="8313202" cy="5061923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/>
            <a:srcRect t="59663"/>
            <a:stretch>
              <a:fillRect/>
            </a:stretch>
          </p:blipFill>
          <p:spPr bwMode="auto">
            <a:xfrm>
              <a:off x="689459" y="3923409"/>
              <a:ext cx="8050014" cy="2170472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/>
            <a:srcRect l="43876" t="5509" b="46658"/>
            <a:stretch>
              <a:fillRect/>
            </a:stretch>
          </p:blipFill>
          <p:spPr bwMode="auto">
            <a:xfrm>
              <a:off x="4245090" y="1031958"/>
              <a:ext cx="4757571" cy="271031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5482047" y="6071793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Hagmann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Biology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-84665"/>
            <a:ext cx="8826636" cy="8054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validate the underlying anatomy?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31" y="1263151"/>
            <a:ext cx="3973411" cy="3781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64" y="1263152"/>
            <a:ext cx="3270567" cy="37793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8962" y="5195841"/>
            <a:ext cx="5758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4729">
              <a:buFontTx/>
              <a:buChar char="-"/>
            </a:pPr>
            <a:r>
              <a:rPr lang="en-US" dirty="0" smtClean="0">
                <a:ea typeface="ヒラギノ角ゴ ProN W3"/>
                <a:cs typeface="ヒラギノ角ゴ ProN W3"/>
              </a:rPr>
              <a:t>Difficult </a:t>
            </a:r>
            <a:r>
              <a:rPr lang="en-US" dirty="0">
                <a:ea typeface="ヒラギノ角ゴ ProN W3"/>
                <a:cs typeface="ヒラギノ角ゴ ProN W3"/>
              </a:rPr>
              <a:t>to check all tract </a:t>
            </a:r>
            <a:r>
              <a:rPr lang="en-US" dirty="0" smtClean="0">
                <a:ea typeface="ヒラギノ角ゴ ProN W3"/>
                <a:cs typeface="ヒラギノ角ゴ ProN W3"/>
              </a:rPr>
              <a:t>combinations</a:t>
            </a:r>
          </a:p>
          <a:p>
            <a:pPr marL="285750" indent="-285750" defTabSz="454729">
              <a:buFontTx/>
              <a:buChar char="-"/>
            </a:pPr>
            <a:r>
              <a:rPr lang="en-US" dirty="0" smtClean="0">
                <a:ea typeface="ヒラギノ角ゴ ProN W3"/>
                <a:cs typeface="ヒラギノ角ゴ ProN W3"/>
              </a:rPr>
              <a:t>Alignments with T1 need to be excellent</a:t>
            </a:r>
          </a:p>
          <a:p>
            <a:pPr marL="285750" indent="-285750" defTabSz="454729">
              <a:buFontTx/>
              <a:buChar char="-"/>
            </a:pPr>
            <a:r>
              <a:rPr lang="en-US" dirty="0" smtClean="0">
                <a:ea typeface="ヒラギノ角ゴ ProN W3"/>
                <a:cs typeface="ヒラギノ角ゴ ProN W3"/>
              </a:rPr>
              <a:t>Cortical regions may vary between subjects</a:t>
            </a:r>
            <a:endParaRPr lang="en-US" dirty="0">
              <a:ea typeface="ヒラギノ角ゴ ProN W3"/>
              <a:cs typeface="ヒラギノ角ゴ ProN W3"/>
            </a:endParaRPr>
          </a:p>
          <a:p>
            <a:pPr defTabSz="454729"/>
            <a:r>
              <a:rPr lang="en-US" dirty="0">
                <a:ea typeface="ヒラギノ角ゴ ProN W3"/>
                <a:cs typeface="ヒラギノ角ゴ ProN W3"/>
              </a:rPr>
              <a:t>- </a:t>
            </a:r>
            <a:r>
              <a:rPr lang="en-US" dirty="0" smtClean="0">
                <a:ea typeface="ヒラギノ角ゴ ProN W3"/>
                <a:cs typeface="ヒラギノ角ゴ ProN W3"/>
              </a:rPr>
              <a:t>   Cortical </a:t>
            </a:r>
            <a:r>
              <a:rPr lang="en-US" dirty="0">
                <a:ea typeface="ヒラギノ角ゴ ProN W3"/>
                <a:cs typeface="ヒラギノ角ゴ ProN W3"/>
              </a:rPr>
              <a:t>regions may split or merge real </a:t>
            </a:r>
            <a:r>
              <a:rPr lang="en-US" dirty="0" smtClean="0">
                <a:ea typeface="ヒラギノ角ゴ ProN W3"/>
                <a:cs typeface="ヒラギノ角ゴ ProN W3"/>
              </a:rPr>
              <a:t>bundles</a:t>
            </a:r>
            <a:endParaRPr lang="en-US" dirty="0">
              <a:ea typeface="ヒラギノ角ゴ ProN W3"/>
              <a:cs typeface="ヒラギノ角ゴ ProN W3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86993" y="6026933"/>
            <a:ext cx="3102965" cy="369237"/>
          </a:xfrm>
          <a:prstGeom prst="rect">
            <a:avLst/>
          </a:prstGeom>
        </p:spPr>
        <p:txBody>
          <a:bodyPr wrap="none" lIns="91345" tIns="45673" rIns="91345" bIns="45673">
            <a:spAutoFit/>
          </a:bodyPr>
          <a:lstStyle/>
          <a:p>
            <a:pPr defTabSz="454729"/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Gong et al.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  <a:sym typeface="Calibri" charset="0"/>
              </a:rPr>
              <a:t>Cereb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sym typeface="Calibri" charset="0"/>
              </a:rPr>
              <a:t>. </a:t>
            </a:r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Cortex 2009 </a:t>
            </a:r>
            <a:endParaRPr lang="en-US" dirty="0">
              <a:latin typeface="Calibri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16704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-84665"/>
            <a:ext cx="8204065" cy="8054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theory is powerful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552" y="2290842"/>
            <a:ext cx="4521730" cy="2162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87" y="831859"/>
            <a:ext cx="3124802" cy="2622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69386" y="1368239"/>
            <a:ext cx="481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provides a mathematically sound framework</a:t>
            </a:r>
          </a:p>
          <a:p>
            <a:r>
              <a:rPr lang="en-US" dirty="0"/>
              <a:t>w</a:t>
            </a:r>
            <a:r>
              <a:rPr lang="en-US" dirty="0" smtClean="0"/>
              <a:t>ays to study networks.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40724" y="4691936"/>
            <a:ext cx="699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it needs good input …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Make sure when you compare different populations that all the preprocessing steps before the matrices are very well done.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Look at the </a:t>
            </a:r>
            <a:r>
              <a:rPr lang="en-US" dirty="0" err="1" smtClean="0"/>
              <a:t>connectomics</a:t>
            </a:r>
            <a:r>
              <a:rPr lang="en-US" dirty="0" smtClean="0"/>
              <a:t> and then go back and look into the actual bundles. More info next …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1776" y="4469251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892867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364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94780" y="3900690"/>
            <a:ext cx="2444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</a:p>
          <a:p>
            <a:pPr algn="ctr"/>
            <a:r>
              <a:rPr lang="fr-FR" sz="1400" dirty="0" err="1" smtClean="0"/>
              <a:t>Fillard</a:t>
            </a:r>
            <a:r>
              <a:rPr lang="fr-FR" sz="1400" dirty="0" smtClean="0"/>
              <a:t> </a:t>
            </a:r>
            <a:r>
              <a:rPr lang="fr-FR" sz="1400" dirty="0"/>
              <a:t>et </a:t>
            </a:r>
            <a:r>
              <a:rPr lang="fr-FR" sz="1400" dirty="0" smtClean="0"/>
              <a:t>al. </a:t>
            </a:r>
            <a:r>
              <a:rPr lang="fr-FR" sz="1400" dirty="0" err="1"/>
              <a:t>NeuroImage</a:t>
            </a:r>
            <a:r>
              <a:rPr lang="fr-FR" sz="1400" dirty="0"/>
              <a:t> 2010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41419" y="5946213"/>
            <a:ext cx="269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Marc-Alex </a:t>
            </a:r>
            <a:r>
              <a:rPr lang="en-US" sz="1400" dirty="0" err="1" smtClean="0"/>
              <a:t>Côté</a:t>
            </a:r>
            <a:r>
              <a:rPr lang="en-US" sz="1400" dirty="0" smtClean="0"/>
              <a:t>, </a:t>
            </a:r>
            <a:r>
              <a:rPr lang="en-US" sz="1400" dirty="0" err="1" smtClean="0"/>
              <a:t>Neuroimage</a:t>
            </a:r>
            <a:r>
              <a:rPr lang="en-US" sz="1400" dirty="0" smtClean="0"/>
              <a:t> 2013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85649" y="5347236"/>
            <a:ext cx="362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Connecting regions of interest (ROIs)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8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5076</TotalTime>
  <Words>1800</Words>
  <Application>Microsoft Office PowerPoint</Application>
  <PresentationFormat>On-screen Show (4:3)</PresentationFormat>
  <Paragraphs>327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PowerPoint Presentation</vt:lpstr>
      <vt:lpstr>PowerPoint Presentation</vt:lpstr>
      <vt:lpstr>PowerPoint Presentation</vt:lpstr>
      <vt:lpstr>Connectomics</vt:lpstr>
      <vt:lpstr>Connectivity matrices</vt:lpstr>
      <vt:lpstr>Can we validate the underlying anatomy?</vt:lpstr>
      <vt:lpstr>Graph theory is powerful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 learned from the ISMRM 2015 tractography challenge: Use the streamlines!</vt:lpstr>
      <vt:lpstr>PowerPoint Presentation</vt:lpstr>
      <vt:lpstr>What is tract-analysis?</vt:lpstr>
      <vt:lpstr>Streamlines and images a technical note</vt:lpstr>
      <vt:lpstr>Why streamlines are  useful?</vt:lpstr>
      <vt:lpstr>Streamline distances – which one to use ? </vt:lpstr>
      <vt:lpstr>Streamline distances – which one to use ? </vt:lpstr>
      <vt:lpstr>QuickBundles for Simplification</vt:lpstr>
      <vt:lpstr>Manual segmentation</vt:lpstr>
      <vt:lpstr>Registration of bundles</vt:lpstr>
      <vt:lpstr>Create bundle-specific atlases using SLR</vt:lpstr>
      <vt:lpstr>Whole-brain linear registration of streamlines</vt:lpstr>
      <vt:lpstr>Model-based Segmentation</vt:lpstr>
      <vt:lpstr>Tractometry</vt:lpstr>
      <vt:lpstr>Apparent fiber quantification</vt:lpstr>
      <vt:lpstr>Functional data analysis</vt:lpstr>
      <vt:lpstr>Measures along/from a centroid</vt:lpstr>
      <vt:lpstr>Comparing sets of streamlines for group comparisons (advanced)</vt:lpstr>
      <vt:lpstr>Conclusion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330</cp:revision>
  <dcterms:created xsi:type="dcterms:W3CDTF">2015-05-26T19:37:54Z</dcterms:created>
  <dcterms:modified xsi:type="dcterms:W3CDTF">2015-06-14T07:46:24Z</dcterms:modified>
</cp:coreProperties>
</file>